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aster.ele.tue.nl" TargetMode="External"/><Relationship Id="rId3" Type="http://schemas.openxmlformats.org/officeDocument/2006/relationships/hyperlink" Target="mailto:w.w.l.nuijten@tue.nl" TargetMode="External"/><Relationship Id="rId4" Type="http://schemas.openxmlformats.org/officeDocument/2006/relationships/hyperlink" Target="mailto:bert.de.vries@tue.n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outer Nuijten  13-01-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Wouter Nuijten  13-01-2023</a:t>
            </a:r>
          </a:p>
        </p:txBody>
      </p:sp>
      <p:sp>
        <p:nvSpPr>
          <p:cNvPr id="152" name="MSc Thesis Projects @ BIASlab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MSc Thesis Projects @ BIASlab</a:t>
            </a:r>
          </a:p>
        </p:txBody>
      </p:sp>
      <p:sp>
        <p:nvSpPr>
          <p:cNvPr id="153" name="Q3 2022-2023 and onward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Q3 2022-2023 and onwards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o are you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are you?</a:t>
            </a:r>
          </a:p>
        </p:txBody>
      </p:sp>
      <p:sp>
        <p:nvSpPr>
          <p:cNvPr id="156" name="MSc student in Dept. of Electrical Engineer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MSc student in Dept. of Electrical Engineering</a:t>
            </a:r>
          </a:p>
          <a:p>
            <a:pPr/>
            <a:r>
              <a:t>Passed/enrolled in Bayesian Machine Learning &amp; Information Processing course</a:t>
            </a:r>
          </a:p>
          <a:p>
            <a:pPr/>
            <a:r>
              <a:t>Happy with the course contents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ho are w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are we?</a:t>
            </a:r>
          </a:p>
        </p:txBody>
      </p:sp>
      <p:sp>
        <p:nvSpPr>
          <p:cNvPr id="159" name="BIASlab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BIASlab</a:t>
            </a:r>
          </a:p>
        </p:txBody>
      </p:sp>
      <p:sp>
        <p:nvSpPr>
          <p:cNvPr id="160" name="Research lab pushing the frontier in these method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lab pushing the frontier in these methods</a:t>
            </a:r>
          </a:p>
          <a:p>
            <a:pPr/>
            <a:r>
              <a:t>Apply Bayesian Machine Learning/Active Inference to new problems.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4643" y="7711865"/>
            <a:ext cx="8916179" cy="3322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IF for SpotMicro Locomo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AIF for SpotMicro Locomotion</a:t>
            </a:r>
          </a:p>
        </p:txBody>
      </p:sp>
      <p:sp>
        <p:nvSpPr>
          <p:cNvPr id="16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Develop intelligent agent controlling a quadrupedal robo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 intelligent agent controlling a quadrupedal robot</a:t>
            </a:r>
          </a:p>
          <a:p>
            <a:pPr/>
            <a:r>
              <a:t>Agent will learn to walk by interacting with environment</a:t>
            </a:r>
          </a:p>
          <a:p>
            <a:pPr/>
            <a:r>
              <a:t>(Theoretically) AIF should learn faster than Deep Reinforcement Learning</a:t>
            </a:r>
          </a:p>
        </p:txBody>
      </p:sp>
      <p:pic>
        <p:nvPicPr>
          <p:cNvPr id="166" name="ezgif.com-gif-maker.gif" descr="ezgif.com-gif-make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6660" y="7806307"/>
            <a:ext cx="7985263" cy="4492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Drift Control in TwinScan Lithograp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Drift Control in TwinScan Lithography</a:t>
            </a:r>
          </a:p>
        </p:txBody>
      </p:sp>
      <p:sp>
        <p:nvSpPr>
          <p:cNvPr id="169" name="@ ASM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@ ASML</a:t>
            </a:r>
          </a:p>
        </p:txBody>
      </p:sp>
      <p:sp>
        <p:nvSpPr>
          <p:cNvPr id="170" name="Lithography systems need sub-nanometer accuracy, the systems drif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Lithography systems need sub-nanometer accuracy, the systems drift</a:t>
            </a:r>
          </a:p>
          <a:p>
            <a:pPr/>
            <a:r>
              <a:t>Human experts intervene when the system needs correction</a:t>
            </a:r>
          </a:p>
          <a:p>
            <a:pPr/>
            <a:r>
              <a:t>Develop a drift controller using Machine Learning</a:t>
            </a:r>
          </a:p>
          <a:p>
            <a:pPr/>
            <a:r>
              <a:t>Develop a machine specific controller algorithm to minimize drift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4693" y="9152048"/>
            <a:ext cx="7113380" cy="44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inning the World Cup in 202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Winning the World Cup in 2026</a:t>
            </a:r>
          </a:p>
        </p:txBody>
      </p:sp>
      <p:sp>
        <p:nvSpPr>
          <p:cNvPr id="174" name="w KNVB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 KNVB</a:t>
            </a:r>
          </a:p>
        </p:txBody>
      </p:sp>
      <p:sp>
        <p:nvSpPr>
          <p:cNvPr id="175" name="Cast tactical decisions/player choices as Bayesian inference problem…"/>
          <p:cNvSpPr txBox="1"/>
          <p:nvPr>
            <p:ph type="body" sz="half" idx="1"/>
          </p:nvPr>
        </p:nvSpPr>
        <p:spPr>
          <a:xfrm>
            <a:off x="1206500" y="4248504"/>
            <a:ext cx="14907064" cy="8256012"/>
          </a:xfrm>
          <a:prstGeom prst="rect">
            <a:avLst/>
          </a:prstGeom>
        </p:spPr>
        <p:txBody>
          <a:bodyPr/>
          <a:lstStyle/>
          <a:p>
            <a:pPr/>
            <a:r>
              <a:t>Cast tactical decisions/player choices as Bayesian inference problem</a:t>
            </a:r>
          </a:p>
          <a:p>
            <a:pPr/>
            <a:r>
              <a:t>Work with coaches of Dutch national team in order to improve field play</a:t>
            </a:r>
          </a:p>
          <a:p>
            <a:pPr/>
            <a:r>
              <a:t>Simulate player decisions and improve tactics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67764" y="4239678"/>
            <a:ext cx="8240822" cy="7238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Improve your tennis skil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Improve your tennis skills</a:t>
            </a:r>
          </a:p>
        </p:txBody>
      </p:sp>
      <p:sp>
        <p:nvSpPr>
          <p:cNvPr id="179" name="w TopTennis04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 TopTennis040</a:t>
            </a:r>
          </a:p>
        </p:txBody>
      </p:sp>
      <p:sp>
        <p:nvSpPr>
          <p:cNvPr id="180" name="Develop an Active Inference agent that controls a tennis cann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 an Active Inference agent that controls a tennis cannon</a:t>
            </a:r>
          </a:p>
          <a:p>
            <a:pPr/>
            <a:r>
              <a:t>Link different sources of data together to simulate a real opponent</a:t>
            </a:r>
          </a:p>
          <a:p>
            <a:pPr/>
            <a:r>
              <a:t>Return the “perfect” practice shot to the player</a:t>
            </a:r>
          </a:p>
          <a:p>
            <a:pPr/>
            <a:r>
              <a:t>Learns weak points of player and plays this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9569" y="7809208"/>
            <a:ext cx="9990839" cy="5252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redict health cond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 health condition</a:t>
            </a:r>
          </a:p>
        </p:txBody>
      </p:sp>
      <p:sp>
        <p:nvSpPr>
          <p:cNvPr id="184" name="@ Philip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@ Philips</a:t>
            </a:r>
          </a:p>
        </p:txBody>
      </p:sp>
      <p:sp>
        <p:nvSpPr>
          <p:cNvPr id="185" name="Analyze smart watch data of post-surgical patients (heart rate, breath rat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Analyze smart watch data of post-surgical patients (heart rate, breath rate)</a:t>
            </a:r>
          </a:p>
          <a:p>
            <a:pPr/>
            <a:r>
              <a:t>Predict post-operative complications</a:t>
            </a:r>
          </a:p>
          <a:p>
            <a:pPr/>
            <a:r>
              <a:t>Use Active Inference to learn personalized health monitoring algorithms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1761" y="8367435"/>
            <a:ext cx="5295383" cy="3530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ther pro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projects</a:t>
            </a:r>
          </a:p>
        </p:txBody>
      </p:sp>
      <p:sp>
        <p:nvSpPr>
          <p:cNvPr id="18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master.ele.tue.nl for an overview of all available pro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master.ele.tue.nl</a:t>
            </a:r>
            <a:r>
              <a:t> for an overview of all available projects</a:t>
            </a:r>
          </a:p>
          <a:p>
            <a:pPr/>
            <a:r>
              <a:t>Own inspiration? Great! Let us know</a:t>
            </a:r>
          </a:p>
          <a:p>
            <a:pPr/>
            <a:r>
              <a:t>Discuss possible projects? Let me (</a:t>
            </a:r>
            <a:r>
              <a:rPr u="sng">
                <a:hlinkClick r:id="rId3" invalidUrl="" action="" tgtFrame="" tooltip="" history="1" highlightClick="0" endSnd="0"/>
              </a:rPr>
              <a:t>w.w.l.nuijten@tue.nl</a:t>
            </a:r>
            <a:r>
              <a:t>) or Bert (</a:t>
            </a:r>
            <a:r>
              <a:rPr u="sng">
                <a:hlinkClick r:id="rId4" invalidUrl="" action="" tgtFrame="" tooltip="" history="1" highlightClick="0" endSnd="0"/>
              </a:rPr>
              <a:t>bert.de.vries@tue.nl</a:t>
            </a:r>
            <a:r>
              <a:t>) know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